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275" r:id="rId5"/>
    <p:sldId id="290" r:id="rId6"/>
    <p:sldId id="265" r:id="rId7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ksjon" id="{B9D486BC-2082-BD49-9D4C-33C965A85E0D}">
          <p14:sldIdLst>
            <p14:sldId id="275"/>
          </p14:sldIdLst>
        </p14:section>
        <p14:section name="Tall" id="{31F3A6A2-FD1F-694A-8547-85B5DBE39B36}">
          <p14:sldIdLst>
            <p14:sldId id="290"/>
          </p14:sldIdLst>
        </p14:section>
        <p14:section name="Spillere og støtteapparat" id="{5AD3BAAB-EB7E-E042-A332-2BD2BFF08EDB}">
          <p14:sldIdLst/>
        </p14:section>
        <p14:section name="Sponsor" id="{84D34BEF-4CEC-4E41-9101-02DCF117CBD2}">
          <p14:sldIdLst/>
        </p14:section>
        <p14:section name="Mål og verdier" id="{07E250B0-FBD6-6543-A1EF-62B8E73054F8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51FBD-802B-9B38-0B5A-1E0782F3ED56}" v="37" dt="2024-11-27T12:30:12.727"/>
    <p1510:client id="{DFA67020-38C1-B082-0857-19C589FFFC09}" v="330" dt="2024-11-27T18:28:28.895"/>
    <p1510:client id="{E3E5439C-4420-3B12-6F90-C7EF7F9D1EAF}" v="131" dt="2024-11-27T12:50:14.125"/>
    <p1510:client id="{EA7901EB-FDED-8CF6-58E5-74F350FF6030}" v="58" dt="2024-11-27T12:14:41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ddels stil 4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1"/>
    <p:restoredTop sz="94676"/>
  </p:normalViewPr>
  <p:slideViewPr>
    <p:cSldViewPr snapToGrid="0">
      <p:cViewPr varScale="1">
        <p:scale>
          <a:sx n="106" d="100"/>
          <a:sy n="106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96FEE-BDD5-544D-9DF6-678A3B97038E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5D13E-E281-B149-A8CB-5A56D94FFF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971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D13E-E281-B149-A8CB-5A56D94FFF6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0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D13E-E281-B149-A8CB-5A56D94FFF6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750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D13E-E281-B149-A8CB-5A56D94FFF6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12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A5B92C-72DC-4388-7568-4D502FC20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Montserrat" pitchFamily="2" charset="77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9048544-A2E0-F957-FC72-689357798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BD2129-12A8-5298-FE0A-29459D4B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1BA2D675-DF59-2F4A-A371-A5F401C77B04}" type="datetimeFigureOut">
              <a:rPr lang="nb-NO" smtClean="0"/>
              <a:pPr/>
              <a:t>20.02.2025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2AF0FA-EA8C-D124-8E91-02E202F8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C0740A0-25EA-D40C-0DF9-2B4E3B70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491F1E4E-7626-2047-990E-283FBF78C72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131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1893F3-7995-971D-F2D1-6D7CF6E8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F6B7E1A-3718-E23E-AB59-EBC1907B6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F83588-FE6D-10D0-6261-1937B6BE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2953A7-D35C-8C03-0FDE-78156FAA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C0A1DF-151E-E790-3035-3636F60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2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ABD6251-463A-B912-36A0-763F785C5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18045DB-E077-1F21-E13D-F364705BA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850D73-EF2A-D457-C667-53D7BD88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2BDBFD-E46F-9D13-771E-C7A73B31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AEEE56-18CF-AF67-6291-92D9AA33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22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43D8CB-BABE-341C-DA26-EEBC5BA1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280644-1858-C859-8A4C-03B91B89C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B0C2B0-12B1-88D5-39B8-15EAFB7B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C0A670-CEB1-76EC-2D13-7F5F5CF6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0FB5E0-17EB-FF24-566F-3722C13E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1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A5638E-1FCA-2069-D8D7-88B72017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B766488-42FC-096B-BE64-5782463E9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BF766A-ADCF-CB6F-A3F8-95A50B602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8A778B-B075-7C65-463F-AA1D2002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9590F9-8E0B-81D4-AF32-D5AAB0E6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0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E51CD-D8F7-250B-F905-F9A3941A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916CE0-FB55-A7EF-86D4-072FF8136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51AC50A-F885-64EE-9BF2-304F74738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D4C9169-1C37-6869-8F52-F28B87F6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5F4D4A0-18C5-70D5-7428-68659E24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80D71AE-D017-5220-DEA3-63B298D4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07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2F1DC8-3F47-AA53-BF17-94DE4FEA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E077B11-6408-7042-C832-3B73B146C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FE174E7-2B43-E27B-58D7-3E23CBD68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0ABB86-DB7D-4577-7895-6D6746C79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0A754E7-D8EE-6252-D960-D88705635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1ED5D26-5F67-4BFF-343B-C9683154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C9CBC33-ABC5-CA62-AEDE-4A9E871E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F3C6821-0232-0583-41FA-8111CDE0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906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DE15E1-B141-0DED-1382-46F82CEF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69695F0-C737-A3DA-1786-D409AB1E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8C043B2-7524-D819-13F4-C60C2836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FC125F8-3210-9FE9-F0AE-FE032782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20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4EB7C9D-C57F-8B24-D97F-829E5DA0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6A08F0E-79D8-FBF1-829A-44BA3ADC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2ABDCD2-EB6F-650B-1ABE-8344170E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106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070B78-9235-BEBA-6B13-5E59B6E4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10A6EB-FFB9-1D04-8A69-502218A2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53B9AC-3A79-758C-FC37-D08ADEBBF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4755E2-126E-213A-469B-CBDB3BE2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119530-6233-7C97-F4C4-1DBEF0B3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4A4A9A-1061-87D5-4B65-56C0DF4E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65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FDEB18-684B-17D2-5A48-BA1473A5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8B1AB24-6249-AD6E-E08E-8FA732A56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FB7F845-C251-E561-E3DB-0C31BB564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AB8234-2997-510B-277F-C056CA57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802114-767D-7706-4187-9B8583AE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1D60786-AD51-8D65-72C8-86D01759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53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8788D2-80EE-04E7-B3EC-EF44627B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D1A60C-92A1-6691-3BB3-23EBEF098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E611E8-9859-ADCD-3F8D-F045CCC74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2D675-DF59-2F4A-A371-A5F401C77B04}" type="datetimeFigureOut">
              <a:rPr lang="nb-NO" smtClean="0"/>
              <a:t>20.02.2025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DDB69E-4AEC-61C8-393E-3D3934B1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A53376-3606-F591-6FAA-8CBE87C3D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F1E4E-7626-2047-990E-283FBF78C7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697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tiff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30.jpeg"/><Relationship Id="rId39" Type="http://schemas.openxmlformats.org/officeDocument/2006/relationships/image" Target="../media/image43.png"/><Relationship Id="rId21" Type="http://schemas.openxmlformats.org/officeDocument/2006/relationships/image" Target="../media/image25.tiff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9" Type="http://schemas.openxmlformats.org/officeDocument/2006/relationships/image" Target="../media/image33.png"/><Relationship Id="rId11" Type="http://schemas.openxmlformats.org/officeDocument/2006/relationships/image" Target="../media/image16.emf"/><Relationship Id="rId24" Type="http://schemas.openxmlformats.org/officeDocument/2006/relationships/image" Target="../media/image28.tiff"/><Relationship Id="rId32" Type="http://schemas.openxmlformats.org/officeDocument/2006/relationships/image" Target="../media/image36.emf"/><Relationship Id="rId37" Type="http://schemas.openxmlformats.org/officeDocument/2006/relationships/image" Target="../media/image41.jpeg"/><Relationship Id="rId40" Type="http://schemas.openxmlformats.org/officeDocument/2006/relationships/image" Target="../media/image44.png"/><Relationship Id="rId45" Type="http://schemas.openxmlformats.org/officeDocument/2006/relationships/image" Target="../media/image49.svg"/><Relationship Id="rId53" Type="http://schemas.openxmlformats.org/officeDocument/2006/relationships/image" Target="../media/image56.png"/><Relationship Id="rId5" Type="http://schemas.openxmlformats.org/officeDocument/2006/relationships/image" Target="../media/image10.tiff"/><Relationship Id="rId10" Type="http://schemas.openxmlformats.org/officeDocument/2006/relationships/image" Target="../media/image15.jpeg"/><Relationship Id="rId19" Type="http://schemas.openxmlformats.org/officeDocument/2006/relationships/image" Target="../media/image23.emf"/><Relationship Id="rId31" Type="http://schemas.openxmlformats.org/officeDocument/2006/relationships/image" Target="../media/image35.gif"/><Relationship Id="rId44" Type="http://schemas.openxmlformats.org/officeDocument/2006/relationships/image" Target="../media/image48.png"/><Relationship Id="rId52" Type="http://schemas.openxmlformats.org/officeDocument/2006/relationships/image" Target="../media/image5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tiff"/><Relationship Id="rId22" Type="http://schemas.openxmlformats.org/officeDocument/2006/relationships/image" Target="../media/image26.tiff"/><Relationship Id="rId27" Type="http://schemas.openxmlformats.org/officeDocument/2006/relationships/image" Target="../media/image31.jpe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svg"/><Relationship Id="rId48" Type="http://schemas.openxmlformats.org/officeDocument/2006/relationships/image" Target="../media/image52.jpeg"/><Relationship Id="rId8" Type="http://schemas.openxmlformats.org/officeDocument/2006/relationships/image" Target="../media/image13.tiff"/><Relationship Id="rId51" Type="http://schemas.openxmlformats.org/officeDocument/2006/relationships/image" Target="../media/image7.emf"/><Relationship Id="rId3" Type="http://schemas.openxmlformats.org/officeDocument/2006/relationships/image" Target="../media/image8.tiff"/><Relationship Id="rId12" Type="http://schemas.openxmlformats.org/officeDocument/2006/relationships/image" Target="../media/image17.emf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emf"/><Relationship Id="rId46" Type="http://schemas.openxmlformats.org/officeDocument/2006/relationships/image" Target="../media/image50.jpeg"/><Relationship Id="rId20" Type="http://schemas.openxmlformats.org/officeDocument/2006/relationships/image" Target="../media/image24.tiff"/><Relationship Id="rId41" Type="http://schemas.openxmlformats.org/officeDocument/2006/relationships/image" Target="../media/image45.emf"/><Relationship Id="rId5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5" Type="http://schemas.openxmlformats.org/officeDocument/2006/relationships/image" Target="../media/image20.png"/><Relationship Id="rId23" Type="http://schemas.openxmlformats.org/officeDocument/2006/relationships/image" Target="../media/image27.tiff"/><Relationship Id="rId28" Type="http://schemas.openxmlformats.org/officeDocument/2006/relationships/image" Target="../media/image32.jpeg"/><Relationship Id="rId36" Type="http://schemas.openxmlformats.org/officeDocument/2006/relationships/image" Target="../media/image40.jpeg"/><Relationship Id="rId4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68" y="3485712"/>
            <a:ext cx="5826946" cy="309384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t="684" r="35642" b="-684"/>
          <a:stretch/>
        </p:blipFill>
        <p:spPr>
          <a:xfrm rot="5400000">
            <a:off x="1447895" y="-1126235"/>
            <a:ext cx="3296728" cy="58691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CCC9D34-B4E1-EF57-6F2A-3C8FF52FE0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140" y="159989"/>
            <a:ext cx="5869174" cy="3204771"/>
          </a:xfrm>
          <a:prstGeom prst="rect">
            <a:avLst/>
          </a:prstGeom>
        </p:spPr>
      </p:pic>
      <p:pic>
        <p:nvPicPr>
          <p:cNvPr id="9" name="Bilde 8" descr="Gjerpen2.jpg">
            <a:extLst>
              <a:ext uri="{FF2B5EF4-FFF2-40B4-BE49-F238E27FC236}">
                <a16:creationId xmlns:a16="http://schemas.microsoft.com/office/drawing/2014/main" id="{68E42E1B-4352-937D-96B6-03831EA4C6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71" y="3524750"/>
            <a:ext cx="5869174" cy="318595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0F2A53C-52B8-6514-7A9B-55F7B6E2F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994" y="1597958"/>
            <a:ext cx="2830283" cy="3717519"/>
          </a:xfrm>
          <a:prstGeom prst="rect">
            <a:avLst/>
          </a:prstGeom>
          <a:effectLst>
            <a:outerShdw blurRad="140799" dist="78338" dir="5160000" algn="ctr" rotWithShape="0">
              <a:schemeClr val="accent4"/>
            </a:outerShdw>
          </a:effec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3EA43AA0-4581-7F27-51B3-AC61446E7A1A}"/>
              </a:ext>
            </a:extLst>
          </p:cNvPr>
          <p:cNvSpPr/>
          <p:nvPr/>
        </p:nvSpPr>
        <p:spPr>
          <a:xfrm>
            <a:off x="0" y="6155473"/>
            <a:ext cx="12192000" cy="78757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451" dist="50180" dir="16200000" sx="101000" sy="101000" rotWithShape="0">
              <a:schemeClr val="accent4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C822320-E856-1054-660D-C1AB60A7B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8093">
            <a:off x="6816456" y="1894216"/>
            <a:ext cx="1387661" cy="1254089"/>
          </a:xfrm>
          <a:prstGeom prst="rect">
            <a:avLst/>
          </a:prstGeom>
          <a:effectLst>
            <a:outerShdw blurRad="89880" dist="38100" dir="5400000" sx="102158" sy="102158" algn="t" rotWithShape="0">
              <a:prstClr val="black">
                <a:alpha val="66094"/>
              </a:prst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2F8CB08-2AC7-D32E-D73F-8145675FD2CD}"/>
              </a:ext>
            </a:extLst>
          </p:cNvPr>
          <p:cNvSpPr txBox="1"/>
          <p:nvPr/>
        </p:nvSpPr>
        <p:spPr>
          <a:xfrm>
            <a:off x="1817914" y="6193175"/>
            <a:ext cx="1121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>
                <a:solidFill>
                  <a:schemeClr val="bg1"/>
                </a:solidFill>
                <a:latin typeface="Amasis MT Pro Black" panose="020F0502020204030204" pitchFamily="18" charset="0"/>
              </a:rPr>
              <a:t>TELEMARKS ENESTE ELITESERIELAG</a:t>
            </a:r>
          </a:p>
        </p:txBody>
      </p:sp>
    </p:spTree>
    <p:extLst>
      <p:ext uri="{BB962C8B-B14F-4D97-AF65-F5344CB8AC3E}">
        <p14:creationId xmlns:p14="http://schemas.microsoft.com/office/powerpoint/2010/main" val="117383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3">
            <a:extLst>
              <a:ext uri="{FF2B5EF4-FFF2-40B4-BE49-F238E27FC236}">
                <a16:creationId xmlns:a16="http://schemas.microsoft.com/office/drawing/2014/main" id="{9700C414-89E7-842D-7187-304240988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784696"/>
              </p:ext>
            </p:extLst>
          </p:nvPr>
        </p:nvGraphicFramePr>
        <p:xfrm>
          <a:off x="549473" y="1379363"/>
          <a:ext cx="11093054" cy="4976473"/>
        </p:xfrm>
        <a:graphic>
          <a:graphicData uri="http://schemas.openxmlformats.org/drawingml/2006/table">
            <a:tbl>
              <a:tblPr firstRow="1" bandRow="1">
                <a:solidFill>
                  <a:schemeClr val="bg2"/>
                </a:solidFill>
                <a:tableStyleId>{5940675A-B579-460E-94D1-54222C63F5DA}</a:tableStyleId>
              </a:tblPr>
              <a:tblGrid>
                <a:gridCol w="2600590">
                  <a:extLst>
                    <a:ext uri="{9D8B030D-6E8A-4147-A177-3AD203B41FA5}">
                      <a16:colId xmlns:a16="http://schemas.microsoft.com/office/drawing/2014/main" val="1441985226"/>
                    </a:ext>
                  </a:extLst>
                </a:gridCol>
                <a:gridCol w="2753052">
                  <a:extLst>
                    <a:ext uri="{9D8B030D-6E8A-4147-A177-3AD203B41FA5}">
                      <a16:colId xmlns:a16="http://schemas.microsoft.com/office/drawing/2014/main" val="273614908"/>
                    </a:ext>
                  </a:extLst>
                </a:gridCol>
                <a:gridCol w="2869706">
                  <a:extLst>
                    <a:ext uri="{9D8B030D-6E8A-4147-A177-3AD203B41FA5}">
                      <a16:colId xmlns:a16="http://schemas.microsoft.com/office/drawing/2014/main" val="358481003"/>
                    </a:ext>
                  </a:extLst>
                </a:gridCol>
                <a:gridCol w="2869706">
                  <a:extLst>
                    <a:ext uri="{9D8B030D-6E8A-4147-A177-3AD203B41FA5}">
                      <a16:colId xmlns:a16="http://schemas.microsoft.com/office/drawing/2014/main" val="3314864831"/>
                    </a:ext>
                  </a:extLst>
                </a:gridCol>
              </a:tblGrid>
              <a:tr h="590993">
                <a:tc>
                  <a:txBody>
                    <a:bodyPr/>
                    <a:lstStyle/>
                    <a:p>
                      <a:pPr algn="ctr"/>
                      <a:endParaRPr lang="nb-NO" sz="1400" b="1" i="0">
                        <a:solidFill>
                          <a:schemeClr val="bg1"/>
                        </a:solidFill>
                        <a:latin typeface="Montserrat SemiBold" pitchFamily="2" charset="77"/>
                      </a:endParaRPr>
                    </a:p>
                  </a:txBody>
                  <a:tcPr marL="88790" marR="88790" marT="44395" marB="44395" anchor="ctr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i="0" dirty="0">
                          <a:solidFill>
                            <a:schemeClr val="bg1"/>
                          </a:solidFill>
                          <a:latin typeface="Montserrat SemiBold"/>
                        </a:rPr>
                        <a:t>Budsjett 2025</a:t>
                      </a:r>
                    </a:p>
                  </a:txBody>
                  <a:tcPr marL="88790" marR="88790" marT="44395" marB="44395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solidFill>
                            <a:schemeClr val="bg1"/>
                          </a:solidFill>
                          <a:latin typeface="Montserrat SemiBold"/>
                        </a:rPr>
                        <a:t>Regnskap 2024</a:t>
                      </a:r>
                    </a:p>
                  </a:txBody>
                  <a:tcPr marL="88790" marR="88790" marT="44395" marB="44395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solidFill>
                            <a:schemeClr val="bg1"/>
                          </a:solidFill>
                          <a:latin typeface="Montserrat SemiBold"/>
                        </a:rPr>
                        <a:t>Regnskap 2023</a:t>
                      </a:r>
                    </a:p>
                  </a:txBody>
                  <a:tcPr marL="88790" marR="88790" marT="44395" marB="44395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485829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Sponsorinntekter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4.610.000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5.058.746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3.881.760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noFill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89230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Andre inntekter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1.460.000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1.641.697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1.351.186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914717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1" i="0" dirty="0">
                          <a:latin typeface="Montserrat"/>
                        </a:rPr>
                        <a:t>Sum inntekter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latin typeface="Montserrat"/>
                        </a:rPr>
                        <a:t>6.070.000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latin typeface="Montserrat"/>
                        </a:rPr>
                        <a:t>6.700.443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latin typeface="Montserrat"/>
                        </a:rPr>
                        <a:t>5.232.945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487152"/>
                  </a:ext>
                </a:extLst>
              </a:tr>
              <a:tr h="305844">
                <a:tc>
                  <a:txBody>
                    <a:bodyPr/>
                    <a:lstStyle/>
                    <a:p>
                      <a:endParaRPr lang="nb-NO" sz="1400" b="0" i="0">
                        <a:latin typeface="Montserrat" pitchFamily="2" charset="77"/>
                      </a:endParaRP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400" b="0" i="0">
                        <a:latin typeface="Montserrat" pitchFamily="2" charset="77"/>
                      </a:endParaRP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 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 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54200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Kostnader arbeidskraft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4.011.450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 2.987.125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 2.920.319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99615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solidFill>
                            <a:schemeClr val="tx1"/>
                          </a:solidFill>
                          <a:latin typeface="Montserrat"/>
                        </a:rPr>
                        <a:t>Andre kostnader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solidFill>
                            <a:schemeClr val="tx1"/>
                          </a:solidFill>
                          <a:latin typeface="Montserrat"/>
                        </a:rPr>
                        <a:t>                   1.801.950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solidFill>
                            <a:schemeClr val="tx1"/>
                          </a:solidFill>
                          <a:latin typeface="Montserrat"/>
                        </a:rPr>
                        <a:t>  3.043.897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solidFill>
                            <a:schemeClr val="tx1"/>
                          </a:solidFill>
                          <a:latin typeface="Montserrat"/>
                        </a:rPr>
                        <a:t>  2.007.949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306883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 SemiBold"/>
                        </a:rPr>
                        <a:t>Sesongoppkjøring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*                    </a:t>
                      </a:r>
                      <a:r>
                        <a:rPr lang="nb-NO" sz="1400" b="0" i="0" baseline="0" dirty="0">
                          <a:latin typeface="Montserrat"/>
                        </a:rPr>
                        <a:t> </a:t>
                      </a:r>
                      <a:r>
                        <a:rPr lang="nb-NO" sz="1400" b="0" i="0" dirty="0">
                          <a:latin typeface="Montserrat"/>
                        </a:rPr>
                        <a:t> </a:t>
                      </a:r>
                      <a:r>
                        <a:rPr lang="nb-NO" sz="1400" b="0" i="0" dirty="0">
                          <a:solidFill>
                            <a:srgbClr val="FF0000"/>
                          </a:solidFill>
                          <a:latin typeface="Montserrat"/>
                        </a:rPr>
                        <a:t>50.000</a:t>
                      </a:r>
                      <a:endParaRPr lang="nb-NO" sz="1400" b="0" i="0" dirty="0">
                        <a:latin typeface="Montserrat"/>
                      </a:endParaRP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0" i="0" dirty="0">
                          <a:latin typeface="Montserrat"/>
                        </a:rPr>
                        <a:t>*                      </a:t>
                      </a:r>
                      <a:r>
                        <a:rPr lang="nb-NO" sz="1400" b="0" i="0" dirty="0">
                          <a:solidFill>
                            <a:srgbClr val="FF0000"/>
                          </a:solidFill>
                          <a:latin typeface="Montserrat"/>
                        </a:rPr>
                        <a:t>300.000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   130.000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1851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1" i="0" dirty="0">
                          <a:latin typeface="Montserrat"/>
                        </a:rPr>
                        <a:t>Sum kostnader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latin typeface="Montserrat"/>
                        </a:rPr>
                        <a:t>5.862.950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latin typeface="Montserrat"/>
                        </a:rPr>
                        <a:t>6.331.022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dirty="0">
                          <a:latin typeface="Montserrat"/>
                        </a:rPr>
                        <a:t>5.058.268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18405"/>
                  </a:ext>
                </a:extLst>
              </a:tr>
              <a:tr h="305844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 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400" b="0" i="0">
                        <a:latin typeface="Montserrat" pitchFamily="2" charset="77"/>
                      </a:endParaRP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 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solidFill>
                            <a:schemeClr val="bg1"/>
                          </a:solidFill>
                          <a:latin typeface="Montserrat"/>
                        </a:rPr>
                        <a:t> 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878151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EBITDA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207.500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solidFill>
                            <a:schemeClr val="tx1"/>
                          </a:solidFill>
                          <a:latin typeface="Montserrat"/>
                        </a:rPr>
                        <a:t>369.421</a:t>
                      </a:r>
                      <a:endParaRPr lang="nb-NO" sz="1400" b="0" i="0" dirty="0">
                        <a:latin typeface="Montserrat"/>
                      </a:endParaRP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dirty="0">
                          <a:latin typeface="Montserrat"/>
                        </a:rPr>
                        <a:t>   174.677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68243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EBIT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207.500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369.421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baseline="0" dirty="0">
                          <a:latin typeface="Montserrat"/>
                        </a:rPr>
                        <a:t>   174</a:t>
                      </a:r>
                      <a:r>
                        <a:rPr lang="nb-NO" sz="1400" b="0" i="0" dirty="0">
                          <a:latin typeface="Montserrat"/>
                        </a:rPr>
                        <a:t>.677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441825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Rentekostnader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36.000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 19.227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    22.527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740618"/>
                  </a:ext>
                </a:extLst>
              </a:tr>
              <a:tr h="343072">
                <a:tc>
                  <a:txBody>
                    <a:bodyPr/>
                    <a:lstStyle/>
                    <a:p>
                      <a:r>
                        <a:rPr lang="nb-NO" sz="1400" b="0" i="0" dirty="0">
                          <a:latin typeface="Montserrat"/>
                        </a:rPr>
                        <a:t>Resultat</a:t>
                      </a:r>
                    </a:p>
                  </a:txBody>
                  <a:tcPr marL="88790" marR="88790" marT="44395" marB="44395">
                    <a:lnL w="0" cmpd="sng">
                      <a:noFill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171.050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350.194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latin typeface="Montserrat"/>
                        </a:rPr>
                        <a:t>   152.150</a:t>
                      </a:r>
                    </a:p>
                  </a:txBody>
                  <a:tcPr marL="88790" marR="88790" marT="44395" marB="44395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26172"/>
                  </a:ext>
                </a:extLst>
              </a:tr>
            </a:tbl>
          </a:graphicData>
        </a:graphic>
      </p:graphicFrame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12E5128-927C-3BEB-0387-81A96457E178}"/>
              </a:ext>
            </a:extLst>
          </p:cNvPr>
          <p:cNvSpPr txBox="1"/>
          <p:nvPr/>
        </p:nvSpPr>
        <p:spPr>
          <a:xfrm>
            <a:off x="1062505" y="495299"/>
            <a:ext cx="940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>
                <a:solidFill>
                  <a:schemeClr val="bg1"/>
                </a:solidFill>
                <a:latin typeface="Montserrat SemiBold" pitchFamily="2" charset="77"/>
              </a:rPr>
              <a:t>Regnskapsoversikt 2022-2024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25DB421-5E1F-3F9E-B8C6-08DFDB51463D}"/>
              </a:ext>
            </a:extLst>
          </p:cNvPr>
          <p:cNvSpPr txBox="1"/>
          <p:nvPr/>
        </p:nvSpPr>
        <p:spPr>
          <a:xfrm>
            <a:off x="2907484" y="6362701"/>
            <a:ext cx="2000847" cy="27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900">
                <a:solidFill>
                  <a:schemeClr val="bg1"/>
                </a:solidFill>
                <a:latin typeface="Montserrat" pitchFamily="2" charset="77"/>
              </a:rPr>
              <a:t>* estimat i 2024 og 2025</a:t>
            </a:r>
            <a:endParaRPr lang="nb-NO" sz="900" i="1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2CE42F9-F63E-4F16-A34A-9DA3D0964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429671" y="201677"/>
            <a:ext cx="472223" cy="6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4662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Rett linje 141">
            <a:extLst>
              <a:ext uri="{FF2B5EF4-FFF2-40B4-BE49-F238E27FC236}">
                <a16:creationId xmlns:a16="http://schemas.microsoft.com/office/drawing/2014/main" id="{9B4D73A5-B6B4-71C0-3B11-31DE7CD5701E}"/>
              </a:ext>
            </a:extLst>
          </p:cNvPr>
          <p:cNvCxnSpPr>
            <a:cxnSpLocks/>
          </p:cNvCxnSpPr>
          <p:nvPr/>
        </p:nvCxnSpPr>
        <p:spPr>
          <a:xfrm flipH="1">
            <a:off x="7242316" y="1750123"/>
            <a:ext cx="3707" cy="444385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D6488A5-21D9-40E9-304F-E2E0D6325383}"/>
              </a:ext>
            </a:extLst>
          </p:cNvPr>
          <p:cNvSpPr txBox="1"/>
          <p:nvPr/>
        </p:nvSpPr>
        <p:spPr>
          <a:xfrm>
            <a:off x="1062505" y="495299"/>
            <a:ext cx="94078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200" b="1" dirty="0">
                <a:solidFill>
                  <a:schemeClr val="bg2"/>
                </a:solidFill>
                <a:latin typeface="Times New Roman"/>
                <a:cs typeface="Times New Roman"/>
              </a:rPr>
              <a:t>Bli med på laget!</a:t>
            </a: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18DBD7A0-9B38-C245-E024-A20C7A6B4A90}"/>
              </a:ext>
            </a:extLst>
          </p:cNvPr>
          <p:cNvSpPr/>
          <p:nvPr/>
        </p:nvSpPr>
        <p:spPr>
          <a:xfrm>
            <a:off x="510958" y="1432368"/>
            <a:ext cx="2248200" cy="323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0" name="TekstSylinder 129">
            <a:extLst>
              <a:ext uri="{FF2B5EF4-FFF2-40B4-BE49-F238E27FC236}">
                <a16:creationId xmlns:a16="http://schemas.microsoft.com/office/drawing/2014/main" id="{5E965232-BEC2-60A8-C097-969EDDA99003}"/>
              </a:ext>
            </a:extLst>
          </p:cNvPr>
          <p:cNvSpPr txBox="1"/>
          <p:nvPr/>
        </p:nvSpPr>
        <p:spPr>
          <a:xfrm>
            <a:off x="510958" y="1447727"/>
            <a:ext cx="2246880" cy="27699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solidFill>
                  <a:schemeClr val="tx1">
                    <a:lumMod val="95000"/>
                  </a:schemeClr>
                </a:solidFill>
                <a:latin typeface="Montserrat SemiBold" pitchFamily="2" charset="77"/>
              </a:rPr>
              <a:t>Storsponsor</a:t>
            </a: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A8F4E2DC-EB57-4D6A-FE0C-85B1E7B5D2F1}"/>
              </a:ext>
            </a:extLst>
          </p:cNvPr>
          <p:cNvSpPr/>
          <p:nvPr/>
        </p:nvSpPr>
        <p:spPr>
          <a:xfrm>
            <a:off x="2757434" y="1432368"/>
            <a:ext cx="2248200" cy="323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2" name="TekstSylinder 131">
            <a:extLst>
              <a:ext uri="{FF2B5EF4-FFF2-40B4-BE49-F238E27FC236}">
                <a16:creationId xmlns:a16="http://schemas.microsoft.com/office/drawing/2014/main" id="{E85AD7D9-A506-7C19-F4A1-0A56CCC2B545}"/>
              </a:ext>
            </a:extLst>
          </p:cNvPr>
          <p:cNvSpPr txBox="1"/>
          <p:nvPr/>
        </p:nvSpPr>
        <p:spPr>
          <a:xfrm>
            <a:off x="2757434" y="1447727"/>
            <a:ext cx="2246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solidFill>
                  <a:schemeClr val="bg1"/>
                </a:solidFill>
                <a:latin typeface="Montserrat SemiBold" pitchFamily="2" charset="77"/>
              </a:rPr>
              <a:t>Gullpartner</a:t>
            </a:r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C387B70E-59F5-8855-8965-9C13968A275E}"/>
              </a:ext>
            </a:extLst>
          </p:cNvPr>
          <p:cNvSpPr/>
          <p:nvPr/>
        </p:nvSpPr>
        <p:spPr>
          <a:xfrm>
            <a:off x="5003379" y="1470870"/>
            <a:ext cx="2248200" cy="2281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4" name="TekstSylinder 133">
            <a:extLst>
              <a:ext uri="{FF2B5EF4-FFF2-40B4-BE49-F238E27FC236}">
                <a16:creationId xmlns:a16="http://schemas.microsoft.com/office/drawing/2014/main" id="{A7CC3C4E-BA9C-2E2D-4F9D-3973613C81EF}"/>
              </a:ext>
            </a:extLst>
          </p:cNvPr>
          <p:cNvSpPr txBox="1"/>
          <p:nvPr/>
        </p:nvSpPr>
        <p:spPr>
          <a:xfrm>
            <a:off x="5003379" y="1446428"/>
            <a:ext cx="2246880" cy="27699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solidFill>
                  <a:schemeClr val="bg1"/>
                </a:solidFill>
                <a:latin typeface="Montserrat SemiBold" pitchFamily="2" charset="77"/>
              </a:rPr>
              <a:t>Sølvpartner</a:t>
            </a:r>
          </a:p>
        </p:txBody>
      </p:sp>
      <p:sp>
        <p:nvSpPr>
          <p:cNvPr id="135" name="Rektangel 134">
            <a:extLst>
              <a:ext uri="{FF2B5EF4-FFF2-40B4-BE49-F238E27FC236}">
                <a16:creationId xmlns:a16="http://schemas.microsoft.com/office/drawing/2014/main" id="{CF068531-0B51-3A25-349F-5DC6D7E25E66}"/>
              </a:ext>
            </a:extLst>
          </p:cNvPr>
          <p:cNvSpPr/>
          <p:nvPr/>
        </p:nvSpPr>
        <p:spPr>
          <a:xfrm>
            <a:off x="7242316" y="1431561"/>
            <a:ext cx="4315893" cy="3238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6" name="TekstSylinder 135">
            <a:extLst>
              <a:ext uri="{FF2B5EF4-FFF2-40B4-BE49-F238E27FC236}">
                <a16:creationId xmlns:a16="http://schemas.microsoft.com/office/drawing/2014/main" id="{986D904B-5D72-A53B-4643-258B02D2B31B}"/>
              </a:ext>
            </a:extLst>
          </p:cNvPr>
          <p:cNvSpPr txBox="1"/>
          <p:nvPr/>
        </p:nvSpPr>
        <p:spPr>
          <a:xfrm>
            <a:off x="7242721" y="1446920"/>
            <a:ext cx="4313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solidFill>
                  <a:schemeClr val="bg1"/>
                </a:solidFill>
                <a:latin typeface="Montserrat SemiBold" pitchFamily="2" charset="77"/>
              </a:rPr>
              <a:t>Gjerpenpatriot</a:t>
            </a:r>
          </a:p>
        </p:txBody>
      </p:sp>
      <p:pic>
        <p:nvPicPr>
          <p:cNvPr id="143" name="Bilde 142">
            <a:extLst>
              <a:ext uri="{FF2B5EF4-FFF2-40B4-BE49-F238E27FC236}">
                <a16:creationId xmlns:a16="http://schemas.microsoft.com/office/drawing/2014/main" id="{E8F7AC77-99C5-11D2-6895-C6C0E1742A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82" y="1772622"/>
            <a:ext cx="1789719" cy="886799"/>
          </a:xfrm>
          <a:prstGeom prst="rect">
            <a:avLst/>
          </a:prstGeom>
        </p:spPr>
      </p:pic>
      <p:pic>
        <p:nvPicPr>
          <p:cNvPr id="144" name="Bilde 143">
            <a:extLst>
              <a:ext uri="{FF2B5EF4-FFF2-40B4-BE49-F238E27FC236}">
                <a16:creationId xmlns:a16="http://schemas.microsoft.com/office/drawing/2014/main" id="{19DD2784-F7DA-169A-711E-023294F861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86" y="2668527"/>
            <a:ext cx="946443" cy="669037"/>
          </a:xfrm>
          <a:prstGeom prst="rect">
            <a:avLst/>
          </a:prstGeom>
        </p:spPr>
      </p:pic>
      <p:pic>
        <p:nvPicPr>
          <p:cNvPr id="145" name="Bilde 144">
            <a:extLst>
              <a:ext uri="{FF2B5EF4-FFF2-40B4-BE49-F238E27FC236}">
                <a16:creationId xmlns:a16="http://schemas.microsoft.com/office/drawing/2014/main" id="{D61F3A0D-7BE3-B65D-1656-913ADFCB8F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74" y="4000641"/>
            <a:ext cx="1372718" cy="686359"/>
          </a:xfrm>
          <a:prstGeom prst="rect">
            <a:avLst/>
          </a:prstGeom>
        </p:spPr>
      </p:pic>
      <p:pic>
        <p:nvPicPr>
          <p:cNvPr id="147" name="Bilde 146">
            <a:extLst>
              <a:ext uri="{FF2B5EF4-FFF2-40B4-BE49-F238E27FC236}">
                <a16:creationId xmlns:a16="http://schemas.microsoft.com/office/drawing/2014/main" id="{4B469FBB-5F2E-72D8-140A-D423575CF0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09" y="3399810"/>
            <a:ext cx="1623743" cy="742918"/>
          </a:xfrm>
          <a:prstGeom prst="rect">
            <a:avLst/>
          </a:prstGeom>
        </p:spPr>
      </p:pic>
      <p:pic>
        <p:nvPicPr>
          <p:cNvPr id="148" name="Bilde 147">
            <a:extLst>
              <a:ext uri="{FF2B5EF4-FFF2-40B4-BE49-F238E27FC236}">
                <a16:creationId xmlns:a16="http://schemas.microsoft.com/office/drawing/2014/main" id="{BAA3AEFF-B558-4D7F-A1D6-1E20C7C64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748" y="4207307"/>
            <a:ext cx="1623744" cy="462251"/>
          </a:xfrm>
          <a:prstGeom prst="rect">
            <a:avLst/>
          </a:prstGeom>
        </p:spPr>
      </p:pic>
      <p:pic>
        <p:nvPicPr>
          <p:cNvPr id="149" name="Bilde 148">
            <a:extLst>
              <a:ext uri="{FF2B5EF4-FFF2-40B4-BE49-F238E27FC236}">
                <a16:creationId xmlns:a16="http://schemas.microsoft.com/office/drawing/2014/main" id="{FA585E09-1B1E-A0CC-688B-1E00F88484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061" y="2884533"/>
            <a:ext cx="1003104" cy="347743"/>
          </a:xfrm>
          <a:prstGeom prst="rect">
            <a:avLst/>
          </a:prstGeom>
        </p:spPr>
      </p:pic>
      <p:pic>
        <p:nvPicPr>
          <p:cNvPr id="150" name="Bilde 149">
            <a:extLst>
              <a:ext uri="{FF2B5EF4-FFF2-40B4-BE49-F238E27FC236}">
                <a16:creationId xmlns:a16="http://schemas.microsoft.com/office/drawing/2014/main" id="{44DD7947-690D-1D4D-83D1-E24CD5CE39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423" y="1814850"/>
            <a:ext cx="678902" cy="453895"/>
          </a:xfrm>
          <a:prstGeom prst="rect">
            <a:avLst/>
          </a:prstGeom>
        </p:spPr>
      </p:pic>
      <p:pic>
        <p:nvPicPr>
          <p:cNvPr id="151" name="Picture 2" descr="ENRX Group | LinkedIn">
            <a:extLst>
              <a:ext uri="{FF2B5EF4-FFF2-40B4-BE49-F238E27FC236}">
                <a16:creationId xmlns:a16="http://schemas.microsoft.com/office/drawing/2014/main" id="{FD20892B-F48A-06E5-6F4E-08774CBB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868" y="5744112"/>
            <a:ext cx="547331" cy="54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Bilde 151">
            <a:extLst>
              <a:ext uri="{FF2B5EF4-FFF2-40B4-BE49-F238E27FC236}">
                <a16:creationId xmlns:a16="http://schemas.microsoft.com/office/drawing/2014/main" id="{12B9817C-63F0-604A-6259-9F0E06218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815" y="3837040"/>
            <a:ext cx="823372" cy="378562"/>
          </a:xfrm>
          <a:prstGeom prst="rect">
            <a:avLst/>
          </a:prstGeom>
        </p:spPr>
      </p:pic>
      <p:pic>
        <p:nvPicPr>
          <p:cNvPr id="153" name="Bilde 152">
            <a:extLst>
              <a:ext uri="{FF2B5EF4-FFF2-40B4-BE49-F238E27FC236}">
                <a16:creationId xmlns:a16="http://schemas.microsoft.com/office/drawing/2014/main" id="{3A0D246F-ED25-A053-9FCF-93C8A2467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5061" y="2416884"/>
            <a:ext cx="1108710" cy="323850"/>
          </a:xfrm>
          <a:prstGeom prst="rect">
            <a:avLst/>
          </a:prstGeom>
        </p:spPr>
      </p:pic>
      <p:pic>
        <p:nvPicPr>
          <p:cNvPr id="154" name="Bilde 153">
            <a:extLst>
              <a:ext uri="{FF2B5EF4-FFF2-40B4-BE49-F238E27FC236}">
                <a16:creationId xmlns:a16="http://schemas.microsoft.com/office/drawing/2014/main" id="{F4143CBA-32EA-3B0B-2106-962885781BC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91" y="1798014"/>
            <a:ext cx="932602" cy="278145"/>
          </a:xfrm>
          <a:prstGeom prst="rect">
            <a:avLst/>
          </a:prstGeom>
        </p:spPr>
      </p:pic>
      <p:pic>
        <p:nvPicPr>
          <p:cNvPr id="155" name="Bilde 154">
            <a:extLst>
              <a:ext uri="{FF2B5EF4-FFF2-40B4-BE49-F238E27FC236}">
                <a16:creationId xmlns:a16="http://schemas.microsoft.com/office/drawing/2014/main" id="{CF066F2C-4DF3-702F-476E-4C8A5103193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64" y="2262355"/>
            <a:ext cx="1109878" cy="184161"/>
          </a:xfrm>
          <a:prstGeom prst="rect">
            <a:avLst/>
          </a:prstGeom>
        </p:spPr>
      </p:pic>
      <p:pic>
        <p:nvPicPr>
          <p:cNvPr id="156" name="Bilde 155">
            <a:extLst>
              <a:ext uri="{FF2B5EF4-FFF2-40B4-BE49-F238E27FC236}">
                <a16:creationId xmlns:a16="http://schemas.microsoft.com/office/drawing/2014/main" id="{A50C72EE-411F-FCBB-836C-98DEE736E7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73" r="-6751"/>
          <a:stretch/>
        </p:blipFill>
        <p:spPr>
          <a:xfrm>
            <a:off x="5640171" y="2637088"/>
            <a:ext cx="1176458" cy="348356"/>
          </a:xfrm>
          <a:prstGeom prst="rect">
            <a:avLst/>
          </a:prstGeom>
        </p:spPr>
      </p:pic>
      <p:pic>
        <p:nvPicPr>
          <p:cNvPr id="157" name="Bilde 156">
            <a:extLst>
              <a:ext uri="{FF2B5EF4-FFF2-40B4-BE49-F238E27FC236}">
                <a16:creationId xmlns:a16="http://schemas.microsoft.com/office/drawing/2014/main" id="{B0EA2DA0-4C4A-DC63-8BBB-6C29DBEB659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91" y="3098081"/>
            <a:ext cx="899988" cy="543154"/>
          </a:xfrm>
          <a:prstGeom prst="rect">
            <a:avLst/>
          </a:prstGeom>
        </p:spPr>
      </p:pic>
      <p:pic>
        <p:nvPicPr>
          <p:cNvPr id="158" name="Bilde 157">
            <a:extLst>
              <a:ext uri="{FF2B5EF4-FFF2-40B4-BE49-F238E27FC236}">
                <a16:creationId xmlns:a16="http://schemas.microsoft.com/office/drawing/2014/main" id="{F4B281CD-373E-7DD9-AAC4-5C3D18C4118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91" y="3696661"/>
            <a:ext cx="979160" cy="550778"/>
          </a:xfrm>
          <a:prstGeom prst="rect">
            <a:avLst/>
          </a:prstGeom>
        </p:spPr>
      </p:pic>
      <p:graphicFrame>
        <p:nvGraphicFramePr>
          <p:cNvPr id="159" name="Objekt 158">
            <a:extLst>
              <a:ext uri="{FF2B5EF4-FFF2-40B4-BE49-F238E27FC236}">
                <a16:creationId xmlns:a16="http://schemas.microsoft.com/office/drawing/2014/main" id="{A7D8823F-03BE-B783-4B7E-5326C16597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368043"/>
              </p:ext>
            </p:extLst>
          </p:nvPr>
        </p:nvGraphicFramePr>
        <p:xfrm>
          <a:off x="5723805" y="4898562"/>
          <a:ext cx="1125235" cy="525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18" imgW="5775241" imgH="2562601" progId="Word.Document.12">
                  <p:embed/>
                </p:oleObj>
              </mc:Choice>
              <mc:Fallback>
                <p:oleObj name="Dokument" r:id="rId18" imgW="5775241" imgH="2562601" progId="Word.Document.12">
                  <p:embed/>
                  <p:pic>
                    <p:nvPicPr>
                      <p:cNvPr id="159" name="Objekt 158">
                        <a:extLst>
                          <a:ext uri="{FF2B5EF4-FFF2-40B4-BE49-F238E27FC236}">
                            <a16:creationId xmlns:a16="http://schemas.microsoft.com/office/drawing/2014/main" id="{A7D8823F-03BE-B783-4B7E-5326C1659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23805" y="4898562"/>
                        <a:ext cx="1125235" cy="525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0" name="Bilde 159">
            <a:extLst>
              <a:ext uri="{FF2B5EF4-FFF2-40B4-BE49-F238E27FC236}">
                <a16:creationId xmlns:a16="http://schemas.microsoft.com/office/drawing/2014/main" id="{D856E2EF-0095-8766-2EB5-939A2AD91C2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839" y="3144565"/>
            <a:ext cx="1048298" cy="518782"/>
          </a:xfrm>
          <a:prstGeom prst="rect">
            <a:avLst/>
          </a:prstGeom>
        </p:spPr>
      </p:pic>
      <p:pic>
        <p:nvPicPr>
          <p:cNvPr id="162" name="Bilde 161">
            <a:extLst>
              <a:ext uri="{FF2B5EF4-FFF2-40B4-BE49-F238E27FC236}">
                <a16:creationId xmlns:a16="http://schemas.microsoft.com/office/drawing/2014/main" id="{CED1ECB4-FB1D-DDD8-F058-925A86406D30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29" y="4585869"/>
            <a:ext cx="459168" cy="459168"/>
          </a:xfrm>
          <a:prstGeom prst="rect">
            <a:avLst/>
          </a:prstGeom>
        </p:spPr>
      </p:pic>
      <p:pic>
        <p:nvPicPr>
          <p:cNvPr id="163" name="Bilde 162">
            <a:extLst>
              <a:ext uri="{FF2B5EF4-FFF2-40B4-BE49-F238E27FC236}">
                <a16:creationId xmlns:a16="http://schemas.microsoft.com/office/drawing/2014/main" id="{78169053-81D2-C263-F726-D7DF112DD39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4349" y="2076159"/>
            <a:ext cx="1058433" cy="372392"/>
          </a:xfrm>
          <a:prstGeom prst="rect">
            <a:avLst/>
          </a:prstGeom>
        </p:spPr>
      </p:pic>
      <p:pic>
        <p:nvPicPr>
          <p:cNvPr id="164" name="Bilde 163">
            <a:extLst>
              <a:ext uri="{FF2B5EF4-FFF2-40B4-BE49-F238E27FC236}">
                <a16:creationId xmlns:a16="http://schemas.microsoft.com/office/drawing/2014/main" id="{B3005D17-80B8-3579-288C-32BE10010E1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236" y="4324839"/>
            <a:ext cx="467832" cy="467832"/>
          </a:xfrm>
          <a:prstGeom prst="rect">
            <a:avLst/>
          </a:prstGeom>
        </p:spPr>
      </p:pic>
      <p:pic>
        <p:nvPicPr>
          <p:cNvPr id="165" name="Bilde 164">
            <a:extLst>
              <a:ext uri="{FF2B5EF4-FFF2-40B4-BE49-F238E27FC236}">
                <a16:creationId xmlns:a16="http://schemas.microsoft.com/office/drawing/2014/main" id="{572E4522-DCA8-D0F2-B8D2-F9F3F87338A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188" y="2644096"/>
            <a:ext cx="833807" cy="333035"/>
          </a:xfrm>
          <a:prstGeom prst="rect">
            <a:avLst/>
          </a:prstGeom>
        </p:spPr>
      </p:pic>
      <p:pic>
        <p:nvPicPr>
          <p:cNvPr id="166" name="Bilde 165" descr="Et bilde som inneholder skilt, sitter, blå, gate&#10;&#10;Automatisk generert beskrivelse">
            <a:extLst>
              <a:ext uri="{FF2B5EF4-FFF2-40B4-BE49-F238E27FC236}">
                <a16:creationId xmlns:a16="http://schemas.microsoft.com/office/drawing/2014/main" id="{85327200-C0A0-17A6-22E6-5286A4B5000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432" y="2697918"/>
            <a:ext cx="930537" cy="266427"/>
          </a:xfrm>
          <a:prstGeom prst="rect">
            <a:avLst/>
          </a:prstGeom>
        </p:spPr>
      </p:pic>
      <p:pic>
        <p:nvPicPr>
          <p:cNvPr id="168" name="Bilde 16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088C4F41-5620-45D4-5AFD-423F76C19F22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00" y="5490517"/>
            <a:ext cx="990518" cy="444844"/>
          </a:xfrm>
          <a:prstGeom prst="rect">
            <a:avLst/>
          </a:prstGeom>
        </p:spPr>
      </p:pic>
      <p:pic>
        <p:nvPicPr>
          <p:cNvPr id="169" name="Bilde 16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DD61F83-EDD3-29FC-99C5-931DE23DAF1B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251" y="2218261"/>
            <a:ext cx="346262" cy="433188"/>
          </a:xfrm>
          <a:prstGeom prst="rect">
            <a:avLst/>
          </a:prstGeom>
        </p:spPr>
      </p:pic>
      <p:pic>
        <p:nvPicPr>
          <p:cNvPr id="170" name="Bilde 169">
            <a:extLst>
              <a:ext uri="{FF2B5EF4-FFF2-40B4-BE49-F238E27FC236}">
                <a16:creationId xmlns:a16="http://schemas.microsoft.com/office/drawing/2014/main" id="{63550E6F-AB4C-3449-6CC0-1529247DBBD4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289" y="1933706"/>
            <a:ext cx="1274472" cy="394480"/>
          </a:xfrm>
          <a:prstGeom prst="rect">
            <a:avLst/>
          </a:prstGeom>
        </p:spPr>
      </p:pic>
      <p:pic>
        <p:nvPicPr>
          <p:cNvPr id="171" name="Picture 6" descr="Funnemark Eiendom AS trengte et nytt skybasert ERP-system raskt – valget  falt på Visma.net - ØkonomiBistand">
            <a:extLst>
              <a:ext uri="{FF2B5EF4-FFF2-40B4-BE49-F238E27FC236}">
                <a16:creationId xmlns:a16="http://schemas.microsoft.com/office/drawing/2014/main" id="{EACFF1A3-7A97-E58C-F5FB-A4644BA7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668" y="2470909"/>
            <a:ext cx="749092" cy="7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Orion Renseri A/S er Porsgrunns eneste renseri.">
            <a:extLst>
              <a:ext uri="{FF2B5EF4-FFF2-40B4-BE49-F238E27FC236}">
                <a16:creationId xmlns:a16="http://schemas.microsoft.com/office/drawing/2014/main" id="{6A861BC6-574D-7C68-DB9D-A455F3CF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727" y="4988001"/>
            <a:ext cx="989842" cy="3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 descr="JDK Regnskap » Gjerpen">
            <a:extLst>
              <a:ext uri="{FF2B5EF4-FFF2-40B4-BE49-F238E27FC236}">
                <a16:creationId xmlns:a16="http://schemas.microsoft.com/office/drawing/2014/main" id="{3C95849F-A12D-0CBC-3E5C-B54C0661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6389" y="3154342"/>
            <a:ext cx="1042580" cy="4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Bilde 174">
            <a:extLst>
              <a:ext uri="{FF2B5EF4-FFF2-40B4-BE49-F238E27FC236}">
                <a16:creationId xmlns:a16="http://schemas.microsoft.com/office/drawing/2014/main" id="{171104BD-EF99-AAD6-962B-281E6D25015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78699" y="3516778"/>
            <a:ext cx="1546990" cy="818077"/>
          </a:xfrm>
          <a:prstGeom prst="rect">
            <a:avLst/>
          </a:prstGeom>
        </p:spPr>
      </p:pic>
      <p:pic>
        <p:nvPicPr>
          <p:cNvPr id="176" name="Bilde 175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A6045DEB-686D-FC3A-D54F-353D306F5455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4331693"/>
            <a:ext cx="497065" cy="433339"/>
          </a:xfrm>
          <a:prstGeom prst="rect">
            <a:avLst/>
          </a:prstGeom>
        </p:spPr>
      </p:pic>
      <p:pic>
        <p:nvPicPr>
          <p:cNvPr id="177" name="Bilde 176">
            <a:extLst>
              <a:ext uri="{FF2B5EF4-FFF2-40B4-BE49-F238E27FC236}">
                <a16:creationId xmlns:a16="http://schemas.microsoft.com/office/drawing/2014/main" id="{A969BDB1-8D04-649A-F1B4-9C484EB1676B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426" y="3781899"/>
            <a:ext cx="844988" cy="346445"/>
          </a:xfrm>
          <a:prstGeom prst="rect">
            <a:avLst/>
          </a:prstGeom>
        </p:spPr>
      </p:pic>
      <p:pic>
        <p:nvPicPr>
          <p:cNvPr id="178" name="Picture 2" descr="Vår historie | Ulefos AS">
            <a:extLst>
              <a:ext uri="{FF2B5EF4-FFF2-40B4-BE49-F238E27FC236}">
                <a16:creationId xmlns:a16="http://schemas.microsoft.com/office/drawing/2014/main" id="{E7DDDF22-E50B-5659-6E5F-423E91C6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706" y="5767317"/>
            <a:ext cx="1230382" cy="8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0" descr="Kontorpartner – Polar-Medica AS">
            <a:extLst>
              <a:ext uri="{FF2B5EF4-FFF2-40B4-BE49-F238E27FC236}">
                <a16:creationId xmlns:a16="http://schemas.microsoft.com/office/drawing/2014/main" id="{A92671ED-47A9-56A0-23C2-B52768AA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074" y="5615431"/>
            <a:ext cx="1102075" cy="2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Bilde 180" descr="Et bilde som inneholder tekst&#10;&#10;Automatisk generert beskrivelse">
            <a:extLst>
              <a:ext uri="{FF2B5EF4-FFF2-40B4-BE49-F238E27FC236}">
                <a16:creationId xmlns:a16="http://schemas.microsoft.com/office/drawing/2014/main" id="{667AF681-A069-5DAD-53FA-3A3469A5B1E7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487" y="5640591"/>
            <a:ext cx="1179814" cy="20974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7DF4495-9990-A0BD-B374-02050193A35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959415" y="3830308"/>
            <a:ext cx="1011421" cy="3552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F796B3D-68DF-6B61-453E-AF6E07E554FE}"/>
              </a:ext>
            </a:extLst>
          </p:cNvPr>
          <p:cNvSpPr txBox="1"/>
          <p:nvPr/>
        </p:nvSpPr>
        <p:spPr>
          <a:xfrm>
            <a:off x="9124349" y="6085702"/>
            <a:ext cx="114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solidFill>
                  <a:schemeClr val="tx2"/>
                </a:solidFill>
                <a:latin typeface="Montserrat SemiBold" pitchFamily="2" charset="77"/>
              </a:rPr>
              <a:t>Kontrari</a:t>
            </a:r>
          </a:p>
        </p:txBody>
      </p:sp>
      <p:pic>
        <p:nvPicPr>
          <p:cNvPr id="1026" name="Picture 2" descr="Berg-Hansen - Reisen starter her!">
            <a:extLst>
              <a:ext uri="{FF2B5EF4-FFF2-40B4-BE49-F238E27FC236}">
                <a16:creationId xmlns:a16="http://schemas.microsoft.com/office/drawing/2014/main" id="{1A615EA0-F1CB-C505-A01A-94F6A352E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2782" y="5080253"/>
            <a:ext cx="1260810" cy="2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 descr="Et bilde som inneholder Font, Grafikk, skjermbilde, logo&#10;&#10;Automatisk generert beskrivelse">
            <a:extLst>
              <a:ext uri="{FF2B5EF4-FFF2-40B4-BE49-F238E27FC236}">
                <a16:creationId xmlns:a16="http://schemas.microsoft.com/office/drawing/2014/main" id="{D4CDA8B0-94A8-1CF1-F5DB-21E540D3F484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439" y="3753872"/>
            <a:ext cx="925775" cy="36265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138B59C-FB88-0EBB-7669-F8086784DC8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-1897912" y="3190622"/>
            <a:ext cx="383558" cy="38355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25FFE203-7F51-2F80-214E-E300B3DBF3A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-1696922" y="891006"/>
            <a:ext cx="383558" cy="383558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04201A1F-05A0-1218-EA56-B950F3F5132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-1887761" y="2129229"/>
            <a:ext cx="383558" cy="38355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6F487B50-E731-01D0-ED2D-EF52FF41879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-1901843" y="5247479"/>
            <a:ext cx="383558" cy="383558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36036B72-63F8-8D97-062F-8ADFC801486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-2272123" y="5901918"/>
            <a:ext cx="383558" cy="383558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2945F85B-AFF0-50F2-1A11-8C75D4295C2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904" y="4648453"/>
            <a:ext cx="1485900" cy="863600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B2241407-0F4D-9671-6D89-795B721DB87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696711" y="4361795"/>
            <a:ext cx="966791" cy="399501"/>
          </a:xfrm>
          <a:prstGeom prst="rect">
            <a:avLst/>
          </a:prstGeom>
        </p:spPr>
      </p:pic>
      <p:pic>
        <p:nvPicPr>
          <p:cNvPr id="24" name="Picture 2" descr="Ny logo for Bertel O. Steen | Bertel O. Steen">
            <a:extLst>
              <a:ext uri="{FF2B5EF4-FFF2-40B4-BE49-F238E27FC236}">
                <a16:creationId xmlns:a16="http://schemas.microsoft.com/office/drawing/2014/main" id="{87C162E9-8B13-AD49-CDC9-4733E7432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786" y="5985892"/>
            <a:ext cx="1379460" cy="4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YPOST - Et besparende mellomledd">
            <a:extLst>
              <a:ext uri="{FF2B5EF4-FFF2-40B4-BE49-F238E27FC236}">
                <a16:creationId xmlns:a16="http://schemas.microsoft.com/office/drawing/2014/main" id="{1C1D37CD-426E-26DE-A6A5-4A3B711D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0203" y="3058405"/>
            <a:ext cx="656710" cy="5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nlandsbingo Tour er igang! – GRENLAND &amp; OMEGN GOLFKLUBB">
            <a:extLst>
              <a:ext uri="{FF2B5EF4-FFF2-40B4-BE49-F238E27FC236}">
                <a16:creationId xmlns:a16="http://schemas.microsoft.com/office/drawing/2014/main" id="{815B9305-E8A3-3E11-6828-AE6C6C756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9757" y="4266974"/>
            <a:ext cx="1485899" cy="4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utostrada - Beste bilverksted? - Priser &amp; erfaringer">
            <a:extLst>
              <a:ext uri="{FF2B5EF4-FFF2-40B4-BE49-F238E27FC236}">
                <a16:creationId xmlns:a16="http://schemas.microsoft.com/office/drawing/2014/main" id="{3E6C20D0-91A1-0454-0824-8C5AB2D1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095" y="5190294"/>
            <a:ext cx="1122456" cy="112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0B8D5E30-4A01-2BD6-633D-49A2369DB0A1}"/>
              </a:ext>
            </a:extLst>
          </p:cNvPr>
          <p:cNvCxnSpPr>
            <a:cxnSpLocks/>
          </p:cNvCxnSpPr>
          <p:nvPr/>
        </p:nvCxnSpPr>
        <p:spPr>
          <a:xfrm flipH="1">
            <a:off x="4994067" y="1750123"/>
            <a:ext cx="3707" cy="444385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49C3EBE2-C065-A52E-ED68-0AF6E26AC824}"/>
              </a:ext>
            </a:extLst>
          </p:cNvPr>
          <p:cNvCxnSpPr>
            <a:cxnSpLocks/>
          </p:cNvCxnSpPr>
          <p:nvPr/>
        </p:nvCxnSpPr>
        <p:spPr>
          <a:xfrm flipH="1">
            <a:off x="2745817" y="1750123"/>
            <a:ext cx="3707" cy="444385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5A33D33B-BB16-C8FC-C08E-0F17DF3B7808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772" y="3290908"/>
            <a:ext cx="1793669" cy="49873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577CA7D-6E7E-CA24-7168-735D4574ED0C}"/>
              </a:ext>
            </a:extLst>
          </p:cNvPr>
          <p:cNvPicPr>
            <a:picLocks noChangeAspect="1"/>
          </p:cNvPicPr>
          <p:nvPr/>
        </p:nvPicPr>
        <p:blipFill>
          <a:blip r:embed="rId51">
            <a:alphaModFix amt="70000"/>
          </a:blip>
          <a:stretch>
            <a:fillRect/>
          </a:stretch>
        </p:blipFill>
        <p:spPr>
          <a:xfrm>
            <a:off x="11039378" y="192384"/>
            <a:ext cx="472223" cy="62542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B9F85EC-E0B5-0903-CC21-92909C8F450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964860" y="4953231"/>
            <a:ext cx="416585" cy="41658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7EDC81B-EBE4-6120-E180-5F28EDDEA26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472048" y="6082525"/>
            <a:ext cx="1337212" cy="356062"/>
          </a:xfrm>
          <a:prstGeom prst="rect">
            <a:avLst/>
          </a:prstGeom>
        </p:spPr>
      </p:pic>
      <p:sp>
        <p:nvSpPr>
          <p:cNvPr id="5" name="AutoShape 5" descr="Header.Logo"/>
          <p:cNvSpPr>
            <a:spLocks noChangeAspect="1" noChangeArrowheads="1"/>
          </p:cNvSpPr>
          <p:nvPr/>
        </p:nvSpPr>
        <p:spPr bwMode="auto">
          <a:xfrm>
            <a:off x="206158" y="-144463"/>
            <a:ext cx="304800" cy="1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AutoShape 7" descr="Header.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1" name="Bilde 20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150689" y="6082524"/>
            <a:ext cx="1597674" cy="427363"/>
          </a:xfrm>
          <a:prstGeom prst="rect">
            <a:avLst/>
          </a:prstGeom>
        </p:spPr>
      </p:pic>
      <p:sp>
        <p:nvSpPr>
          <p:cNvPr id="22" name="AutoShape 9" descr="Header.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3" name="AutoShape 11" descr="Header.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3" name="Bilde 72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150689" y="5161223"/>
            <a:ext cx="1597674" cy="5001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5" name="AutoShape 2" descr="Batne | Skien"/>
          <p:cNvSpPr>
            <a:spLocks noChangeAspect="1" noChangeArrowheads="1"/>
          </p:cNvSpPr>
          <p:nvPr/>
        </p:nvSpPr>
        <p:spPr bwMode="auto">
          <a:xfrm>
            <a:off x="3900972" y="65826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6" name="AutoShape 4" descr="Batne | Skien"/>
          <p:cNvSpPr>
            <a:spLocks noChangeAspect="1" noChangeArrowheads="1"/>
          </p:cNvSpPr>
          <p:nvPr/>
        </p:nvSpPr>
        <p:spPr bwMode="auto">
          <a:xfrm rot="9571540"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7" name="Bilde 2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101789" y="5850336"/>
            <a:ext cx="1637698" cy="7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462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ma">
  <a:themeElements>
    <a:clrScheme name="Gjerpen">
      <a:dk1>
        <a:srgbClr val="000000"/>
      </a:dk1>
      <a:lt1>
        <a:srgbClr val="FFFFFF"/>
      </a:lt1>
      <a:dk2>
        <a:srgbClr val="A62B2B"/>
      </a:dk2>
      <a:lt2>
        <a:srgbClr val="07599C"/>
      </a:lt2>
      <a:accent1>
        <a:srgbClr val="EABA37"/>
      </a:accent1>
      <a:accent2>
        <a:srgbClr val="CF2E2E"/>
      </a:accent2>
      <a:accent3>
        <a:srgbClr val="06589C"/>
      </a:accent3>
      <a:accent4>
        <a:srgbClr val="5B221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5a7d57-53fa-4338-ab2e-f40d3b24bd90">
      <Terms xmlns="http://schemas.microsoft.com/office/infopath/2007/PartnerControls"/>
    </lcf76f155ced4ddcb4097134ff3c332f>
    <TaxCatchAll xmlns="59e65941-68c3-40c6-ac10-b8af5bf4d6c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42089FF603304F867DB918D2F3AA3B" ma:contentTypeVersion="18" ma:contentTypeDescription="Opprett et nytt dokument." ma:contentTypeScope="" ma:versionID="63ac4b82aef075ea2886155588c39dfe">
  <xsd:schema xmlns:xsd="http://www.w3.org/2001/XMLSchema" xmlns:xs="http://www.w3.org/2001/XMLSchema" xmlns:p="http://schemas.microsoft.com/office/2006/metadata/properties" xmlns:ns2="d55a7d57-53fa-4338-ab2e-f40d3b24bd90" xmlns:ns3="59e65941-68c3-40c6-ac10-b8af5bf4d6c4" targetNamespace="http://schemas.microsoft.com/office/2006/metadata/properties" ma:root="true" ma:fieldsID="ad20d0940e89e833b723e3cd1796293c" ns2:_="" ns3:_="">
    <xsd:import namespace="d55a7d57-53fa-4338-ab2e-f40d3b24bd90"/>
    <xsd:import namespace="59e65941-68c3-40c6-ac10-b8af5bf4d6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a7d57-53fa-4338-ab2e-f40d3b24b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93fb15c-649c-4abf-af84-5ae1cf7f77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65941-68c3-40c6-ac10-b8af5bf4d6c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76f196-d796-4727-964e-68d14308478a}" ma:internalName="TaxCatchAll" ma:showField="CatchAllData" ma:web="59e65941-68c3-40c6-ac10-b8af5bf4d6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5F0513-1B04-4C7E-AF09-B0236A88C016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59e65941-68c3-40c6-ac10-b8af5bf4d6c4"/>
    <ds:schemaRef ds:uri="d55a7d57-53fa-4338-ab2e-f40d3b24bd9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E0C0237-B629-4813-81B7-AC20400398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5201CB-2C48-428B-84E4-E6ABF8CCE012}">
  <ds:schemaRefs>
    <ds:schemaRef ds:uri="59e65941-68c3-40c6-ac10-b8af5bf4d6c4"/>
    <ds:schemaRef ds:uri="d55a7d57-53fa-4338-ab2e-f40d3b24bd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103</Words>
  <Application>Microsoft Macintosh PowerPoint</Application>
  <PresentationFormat>Widescreen</PresentationFormat>
  <Paragraphs>64</Paragraphs>
  <Slides>3</Slides>
  <Notes>3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12" baseType="lpstr">
      <vt:lpstr>Amasis MT Pro Black</vt:lpstr>
      <vt:lpstr>Arial</vt:lpstr>
      <vt:lpstr>Calibri</vt:lpstr>
      <vt:lpstr>Calibri Light</vt:lpstr>
      <vt:lpstr>Montserrat</vt:lpstr>
      <vt:lpstr>Montserrat SemiBold</vt:lpstr>
      <vt:lpstr>Times New Roman</vt:lpstr>
      <vt:lpstr>Office-tema</vt:lpstr>
      <vt:lpstr>Dokument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Sonja Solvang Foss</dc:creator>
  <cp:lastModifiedBy>Amanda Rasmussen</cp:lastModifiedBy>
  <cp:revision>169</cp:revision>
  <cp:lastPrinted>2025-01-02T10:10:18Z</cp:lastPrinted>
  <dcterms:created xsi:type="dcterms:W3CDTF">2024-06-24T09:35:34Z</dcterms:created>
  <dcterms:modified xsi:type="dcterms:W3CDTF">2025-02-20T11:20:15Z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0x0101007142089FF603304F867DB918D2F3AA3B</vt:lpwstr>
  </property>
  <property fmtid="{D5CDD505-2E9C-101B-9397-08002B2CF9AE}" pid="3" name="MediaServiceImageTags">
    <vt:lpwstr/>
  </property>
</Properties>
</file>